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5" r:id="rId4"/>
    <p:sldId id="260" r:id="rId5"/>
    <p:sldId id="267" r:id="rId6"/>
    <p:sldId id="264" r:id="rId7"/>
    <p:sldId id="263" r:id="rId8"/>
    <p:sldId id="262" r:id="rId9"/>
    <p:sldId id="261" r:id="rId10"/>
    <p:sldId id="258" r:id="rId11"/>
    <p:sldId id="277" r:id="rId12"/>
    <p:sldId id="259" r:id="rId13"/>
    <p:sldId id="270" r:id="rId14"/>
    <p:sldId id="269" r:id="rId15"/>
    <p:sldId id="268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45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3D19F-AE2E-4348-AEDF-3DCC36587C7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8ADFC-3244-475F-BC98-21697D28BAC5}">
      <dgm:prSet phldrT="[Text]"/>
      <dgm:spPr/>
      <dgm:t>
        <a:bodyPr/>
        <a:lstStyle/>
        <a:p>
          <a:r>
            <a:rPr lang="en-US" smtClean="0"/>
            <a:t>Cây thông</a:t>
          </a:r>
          <a:endParaRPr lang="en-US"/>
        </a:p>
      </dgm:t>
    </dgm:pt>
    <dgm:pt modelId="{F446C0FB-14E9-42C6-8655-C4092537AEB9}" type="parTrans" cxnId="{113CEFFD-C76B-426B-B270-A76A161E9CC6}">
      <dgm:prSet/>
      <dgm:spPr/>
      <dgm:t>
        <a:bodyPr/>
        <a:lstStyle/>
        <a:p>
          <a:endParaRPr lang="en-US"/>
        </a:p>
      </dgm:t>
    </dgm:pt>
    <dgm:pt modelId="{DF94173F-8138-4E8D-B840-5EB66DC98BE9}" type="sibTrans" cxnId="{113CEFFD-C76B-426B-B270-A76A161E9CC6}">
      <dgm:prSet/>
      <dgm:spPr/>
      <dgm:t>
        <a:bodyPr/>
        <a:lstStyle/>
        <a:p>
          <a:endParaRPr lang="en-US"/>
        </a:p>
      </dgm:t>
    </dgm:pt>
    <dgm:pt modelId="{9759BA7B-B7E7-4644-83C9-D440A427E5CC}">
      <dgm:prSet phldrT="[Text]"/>
      <dgm:spPr/>
      <dgm:t>
        <a:bodyPr/>
        <a:lstStyle/>
        <a:p>
          <a:r>
            <a:rPr lang="en-US" smtClean="0"/>
            <a:t>Cơ quan sinh dưỡng của cây thông</a:t>
          </a:r>
          <a:endParaRPr lang="en-US"/>
        </a:p>
      </dgm:t>
    </dgm:pt>
    <dgm:pt modelId="{03222D12-A872-47EF-9AC9-B22D0FAE1A6A}" type="parTrans" cxnId="{F910F03B-CEAA-4343-B1B1-1217A4F900F7}">
      <dgm:prSet/>
      <dgm:spPr/>
      <dgm:t>
        <a:bodyPr/>
        <a:lstStyle/>
        <a:p>
          <a:endParaRPr lang="en-US"/>
        </a:p>
      </dgm:t>
    </dgm:pt>
    <dgm:pt modelId="{A7CACAE8-4356-48BD-87A9-C16678388694}" type="sibTrans" cxnId="{F910F03B-CEAA-4343-B1B1-1217A4F900F7}">
      <dgm:prSet/>
      <dgm:spPr/>
      <dgm:t>
        <a:bodyPr/>
        <a:lstStyle/>
        <a:p>
          <a:endParaRPr lang="en-US"/>
        </a:p>
      </dgm:t>
    </dgm:pt>
    <dgm:pt modelId="{1291F55B-EFAF-43DF-A70C-4D7AB72CE4E1}">
      <dgm:prSet phldrT="[Text]"/>
      <dgm:spPr/>
      <dgm:t>
        <a:bodyPr/>
        <a:lstStyle/>
        <a:p>
          <a:r>
            <a:rPr lang="en-US" smtClean="0"/>
            <a:t>Cơ quan sinh sản(nón)</a:t>
          </a:r>
          <a:endParaRPr lang="en-US"/>
        </a:p>
      </dgm:t>
    </dgm:pt>
    <dgm:pt modelId="{AB568A17-A27D-44EE-B3F2-A6684AF99C09}" type="parTrans" cxnId="{83518095-F917-4350-8989-0EC9FD3D7203}">
      <dgm:prSet/>
      <dgm:spPr/>
      <dgm:t>
        <a:bodyPr/>
        <a:lstStyle/>
        <a:p>
          <a:endParaRPr lang="en-US"/>
        </a:p>
      </dgm:t>
    </dgm:pt>
    <dgm:pt modelId="{B68FB26F-C1CC-48BC-90AB-1E0D17AC0E96}" type="sibTrans" cxnId="{83518095-F917-4350-8989-0EC9FD3D7203}">
      <dgm:prSet/>
      <dgm:spPr/>
      <dgm:t>
        <a:bodyPr/>
        <a:lstStyle/>
        <a:p>
          <a:endParaRPr lang="en-US"/>
        </a:p>
      </dgm:t>
    </dgm:pt>
    <dgm:pt modelId="{41C47EF3-A416-493D-A1BA-52530AF95811}">
      <dgm:prSet phldrT="[Text]"/>
      <dgm:spPr/>
      <dgm:t>
        <a:bodyPr/>
        <a:lstStyle/>
        <a:p>
          <a:r>
            <a:rPr lang="en-US" smtClean="0"/>
            <a:t>Giá trị của Hạt trần</a:t>
          </a:r>
          <a:endParaRPr lang="en-US"/>
        </a:p>
      </dgm:t>
    </dgm:pt>
    <dgm:pt modelId="{E6F6AC54-F065-4BF1-BA59-045F8A02A4B5}" type="parTrans" cxnId="{38287C55-465E-489D-888C-81B938ED4B0C}">
      <dgm:prSet/>
      <dgm:spPr/>
      <dgm:t>
        <a:bodyPr/>
        <a:lstStyle/>
        <a:p>
          <a:endParaRPr lang="en-US"/>
        </a:p>
      </dgm:t>
    </dgm:pt>
    <dgm:pt modelId="{F8153258-4830-44CF-A048-E7654D1457AF}" type="sibTrans" cxnId="{38287C55-465E-489D-888C-81B938ED4B0C}">
      <dgm:prSet/>
      <dgm:spPr/>
      <dgm:t>
        <a:bodyPr/>
        <a:lstStyle/>
        <a:p>
          <a:endParaRPr lang="en-US"/>
        </a:p>
      </dgm:t>
    </dgm:pt>
    <dgm:pt modelId="{9996D4B8-3805-4607-BDFE-FB4AB14C2FE1}" type="pres">
      <dgm:prSet presAssocID="{C913D19F-AE2E-4348-AEDF-3DCC36587C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3640F-6234-45AA-8318-8C2BEC9C9248}" type="pres">
      <dgm:prSet presAssocID="{5EE8ADFC-3244-475F-BC98-21697D28BAC5}" presName="root1" presStyleCnt="0"/>
      <dgm:spPr/>
    </dgm:pt>
    <dgm:pt modelId="{755C84D4-D043-47B8-B618-B4D9182E463F}" type="pres">
      <dgm:prSet presAssocID="{5EE8ADFC-3244-475F-BC98-21697D28BAC5}" presName="LevelOneTextNode" presStyleLbl="node0" presStyleIdx="0" presStyleCnt="1" custLinFactNeighborX="-16479" custLinFactNeighborY="-3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3FA36-1EA3-4708-B730-43E35DB0A903}" type="pres">
      <dgm:prSet presAssocID="{5EE8ADFC-3244-475F-BC98-21697D28BAC5}" presName="level2hierChild" presStyleCnt="0"/>
      <dgm:spPr/>
    </dgm:pt>
    <dgm:pt modelId="{13F4D341-AD88-485E-AEBD-2E8B0550C8C2}" type="pres">
      <dgm:prSet presAssocID="{03222D12-A872-47EF-9AC9-B22D0FAE1A6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90CDE0D-AB08-447F-BC14-F96D84B60864}" type="pres">
      <dgm:prSet presAssocID="{03222D12-A872-47EF-9AC9-B22D0FAE1A6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62DCE92-A73D-4C35-848C-21EF43F149E9}" type="pres">
      <dgm:prSet presAssocID="{9759BA7B-B7E7-4644-83C9-D440A427E5CC}" presName="root2" presStyleCnt="0"/>
      <dgm:spPr/>
    </dgm:pt>
    <dgm:pt modelId="{3A355ECB-2606-4602-A988-E5B10AD914BF}" type="pres">
      <dgm:prSet presAssocID="{9759BA7B-B7E7-4644-83C9-D440A427E5CC}" presName="LevelTwoTextNode" presStyleLbl="node2" presStyleIdx="0" presStyleCnt="3" custScaleX="182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86584-8AE3-4D8E-9643-23BFCD5CDD44}" type="pres">
      <dgm:prSet presAssocID="{9759BA7B-B7E7-4644-83C9-D440A427E5CC}" presName="level3hierChild" presStyleCnt="0"/>
      <dgm:spPr/>
    </dgm:pt>
    <dgm:pt modelId="{5E3224FD-98E4-4E87-9B67-8E3355262B95}" type="pres">
      <dgm:prSet presAssocID="{AB568A17-A27D-44EE-B3F2-A6684AF99C0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867DEA5-8186-4FF1-9FC2-38E994A2720E}" type="pres">
      <dgm:prSet presAssocID="{AB568A17-A27D-44EE-B3F2-A6684AF99C0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0F1A1DD-86A4-4804-B272-9FB7570D66B9}" type="pres">
      <dgm:prSet presAssocID="{1291F55B-EFAF-43DF-A70C-4D7AB72CE4E1}" presName="root2" presStyleCnt="0"/>
      <dgm:spPr/>
    </dgm:pt>
    <dgm:pt modelId="{498C06F9-34C3-4240-B6A3-FE178BE7F09F}" type="pres">
      <dgm:prSet presAssocID="{1291F55B-EFAF-43DF-A70C-4D7AB72CE4E1}" presName="LevelTwoTextNode" presStyleLbl="node2" presStyleIdx="1" presStyleCnt="3" custScaleX="153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6994C-4129-4288-B36A-1071107B01FC}" type="pres">
      <dgm:prSet presAssocID="{1291F55B-EFAF-43DF-A70C-4D7AB72CE4E1}" presName="level3hierChild" presStyleCnt="0"/>
      <dgm:spPr/>
    </dgm:pt>
    <dgm:pt modelId="{33152EFD-81F5-45C0-8653-49E6EC424E10}" type="pres">
      <dgm:prSet presAssocID="{E6F6AC54-F065-4BF1-BA59-045F8A02A4B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8AC4F10-2BF9-4D4D-B644-5D76DDB80775}" type="pres">
      <dgm:prSet presAssocID="{E6F6AC54-F065-4BF1-BA59-045F8A02A4B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BED8F68-CFF7-4B77-AEA0-8BEE2BDC22F7}" type="pres">
      <dgm:prSet presAssocID="{41C47EF3-A416-493D-A1BA-52530AF95811}" presName="root2" presStyleCnt="0"/>
      <dgm:spPr/>
    </dgm:pt>
    <dgm:pt modelId="{D789C64D-9196-4F0F-A5A4-3A393B82A96C}" type="pres">
      <dgm:prSet presAssocID="{41C47EF3-A416-493D-A1BA-52530AF95811}" presName="LevelTwoTextNode" presStyleLbl="node2" presStyleIdx="2" presStyleCnt="3" custScaleX="1444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D6C22-CE94-4E1C-81D3-27FE620A2B6F}" type="pres">
      <dgm:prSet presAssocID="{41C47EF3-A416-493D-A1BA-52530AF95811}" presName="level3hierChild" presStyleCnt="0"/>
      <dgm:spPr/>
    </dgm:pt>
  </dgm:ptLst>
  <dgm:cxnLst>
    <dgm:cxn modelId="{10099B90-7228-4293-BB31-6950899B6BD3}" type="presOf" srcId="{41C47EF3-A416-493D-A1BA-52530AF95811}" destId="{D789C64D-9196-4F0F-A5A4-3A393B82A96C}" srcOrd="0" destOrd="0" presId="urn:microsoft.com/office/officeart/2005/8/layout/hierarchy2"/>
    <dgm:cxn modelId="{113CEFFD-C76B-426B-B270-A76A161E9CC6}" srcId="{C913D19F-AE2E-4348-AEDF-3DCC36587C77}" destId="{5EE8ADFC-3244-475F-BC98-21697D28BAC5}" srcOrd="0" destOrd="0" parTransId="{F446C0FB-14E9-42C6-8655-C4092537AEB9}" sibTransId="{DF94173F-8138-4E8D-B840-5EB66DC98BE9}"/>
    <dgm:cxn modelId="{8B090368-3952-45B1-AC79-4B7DB814D1E1}" type="presOf" srcId="{AB568A17-A27D-44EE-B3F2-A6684AF99C09}" destId="{1867DEA5-8186-4FF1-9FC2-38E994A2720E}" srcOrd="1" destOrd="0" presId="urn:microsoft.com/office/officeart/2005/8/layout/hierarchy2"/>
    <dgm:cxn modelId="{1DE32D72-F57B-4955-889B-E1EAA6296AD4}" type="presOf" srcId="{5EE8ADFC-3244-475F-BC98-21697D28BAC5}" destId="{755C84D4-D043-47B8-B618-B4D9182E463F}" srcOrd="0" destOrd="0" presId="urn:microsoft.com/office/officeart/2005/8/layout/hierarchy2"/>
    <dgm:cxn modelId="{61D87E86-BF5B-4758-99D4-46B0EF73D6B2}" type="presOf" srcId="{03222D12-A872-47EF-9AC9-B22D0FAE1A6A}" destId="{13F4D341-AD88-485E-AEBD-2E8B0550C8C2}" srcOrd="0" destOrd="0" presId="urn:microsoft.com/office/officeart/2005/8/layout/hierarchy2"/>
    <dgm:cxn modelId="{F910F03B-CEAA-4343-B1B1-1217A4F900F7}" srcId="{5EE8ADFC-3244-475F-BC98-21697D28BAC5}" destId="{9759BA7B-B7E7-4644-83C9-D440A427E5CC}" srcOrd="0" destOrd="0" parTransId="{03222D12-A872-47EF-9AC9-B22D0FAE1A6A}" sibTransId="{A7CACAE8-4356-48BD-87A9-C16678388694}"/>
    <dgm:cxn modelId="{C8E8AC83-B7DA-49E9-88CC-2C6AF03B9E13}" type="presOf" srcId="{03222D12-A872-47EF-9AC9-B22D0FAE1A6A}" destId="{090CDE0D-AB08-447F-BC14-F96D84B60864}" srcOrd="1" destOrd="0" presId="urn:microsoft.com/office/officeart/2005/8/layout/hierarchy2"/>
    <dgm:cxn modelId="{54AA0EFF-CA51-4A95-83E0-4135500C63E5}" type="presOf" srcId="{E6F6AC54-F065-4BF1-BA59-045F8A02A4B5}" destId="{08AC4F10-2BF9-4D4D-B644-5D76DDB80775}" srcOrd="1" destOrd="0" presId="urn:microsoft.com/office/officeart/2005/8/layout/hierarchy2"/>
    <dgm:cxn modelId="{38287C55-465E-489D-888C-81B938ED4B0C}" srcId="{5EE8ADFC-3244-475F-BC98-21697D28BAC5}" destId="{41C47EF3-A416-493D-A1BA-52530AF95811}" srcOrd="2" destOrd="0" parTransId="{E6F6AC54-F065-4BF1-BA59-045F8A02A4B5}" sibTransId="{F8153258-4830-44CF-A048-E7654D1457AF}"/>
    <dgm:cxn modelId="{8FDD06FC-8521-49EC-A9D3-01FD84C99904}" type="presOf" srcId="{9759BA7B-B7E7-4644-83C9-D440A427E5CC}" destId="{3A355ECB-2606-4602-A988-E5B10AD914BF}" srcOrd="0" destOrd="0" presId="urn:microsoft.com/office/officeart/2005/8/layout/hierarchy2"/>
    <dgm:cxn modelId="{3044A073-2776-44F4-97A7-5274D386405D}" type="presOf" srcId="{E6F6AC54-F065-4BF1-BA59-045F8A02A4B5}" destId="{33152EFD-81F5-45C0-8653-49E6EC424E10}" srcOrd="0" destOrd="0" presId="urn:microsoft.com/office/officeart/2005/8/layout/hierarchy2"/>
    <dgm:cxn modelId="{76E4A355-9FAB-4A89-A9CF-2CE51DE994C8}" type="presOf" srcId="{AB568A17-A27D-44EE-B3F2-A6684AF99C09}" destId="{5E3224FD-98E4-4E87-9B67-8E3355262B95}" srcOrd="0" destOrd="0" presId="urn:microsoft.com/office/officeart/2005/8/layout/hierarchy2"/>
    <dgm:cxn modelId="{83518095-F917-4350-8989-0EC9FD3D7203}" srcId="{5EE8ADFC-3244-475F-BC98-21697D28BAC5}" destId="{1291F55B-EFAF-43DF-A70C-4D7AB72CE4E1}" srcOrd="1" destOrd="0" parTransId="{AB568A17-A27D-44EE-B3F2-A6684AF99C09}" sibTransId="{B68FB26F-C1CC-48BC-90AB-1E0D17AC0E96}"/>
    <dgm:cxn modelId="{A43C81A1-51F0-4799-9F80-1189C6AF4DCB}" type="presOf" srcId="{1291F55B-EFAF-43DF-A70C-4D7AB72CE4E1}" destId="{498C06F9-34C3-4240-B6A3-FE178BE7F09F}" srcOrd="0" destOrd="0" presId="urn:microsoft.com/office/officeart/2005/8/layout/hierarchy2"/>
    <dgm:cxn modelId="{A1DED4D9-AFA0-4362-8F39-691D35034256}" type="presOf" srcId="{C913D19F-AE2E-4348-AEDF-3DCC36587C77}" destId="{9996D4B8-3805-4607-BDFE-FB4AB14C2FE1}" srcOrd="0" destOrd="0" presId="urn:microsoft.com/office/officeart/2005/8/layout/hierarchy2"/>
    <dgm:cxn modelId="{31F0DCF3-9C67-4444-84B7-918C165FA3DB}" type="presParOf" srcId="{9996D4B8-3805-4607-BDFE-FB4AB14C2FE1}" destId="{9173640F-6234-45AA-8318-8C2BEC9C9248}" srcOrd="0" destOrd="0" presId="urn:microsoft.com/office/officeart/2005/8/layout/hierarchy2"/>
    <dgm:cxn modelId="{E67605B8-E024-413C-AD41-0264DED5D129}" type="presParOf" srcId="{9173640F-6234-45AA-8318-8C2BEC9C9248}" destId="{755C84D4-D043-47B8-B618-B4D9182E463F}" srcOrd="0" destOrd="0" presId="urn:microsoft.com/office/officeart/2005/8/layout/hierarchy2"/>
    <dgm:cxn modelId="{CBA4CCD2-E94C-45CC-93DE-F359FCF455C9}" type="presParOf" srcId="{9173640F-6234-45AA-8318-8C2BEC9C9248}" destId="{04D3FA36-1EA3-4708-B730-43E35DB0A903}" srcOrd="1" destOrd="0" presId="urn:microsoft.com/office/officeart/2005/8/layout/hierarchy2"/>
    <dgm:cxn modelId="{7BDC2924-1DD1-4324-AD02-C2E2074CCDF0}" type="presParOf" srcId="{04D3FA36-1EA3-4708-B730-43E35DB0A903}" destId="{13F4D341-AD88-485E-AEBD-2E8B0550C8C2}" srcOrd="0" destOrd="0" presId="urn:microsoft.com/office/officeart/2005/8/layout/hierarchy2"/>
    <dgm:cxn modelId="{8BACD96B-A99E-4B0C-A366-4CE5FC0DFF29}" type="presParOf" srcId="{13F4D341-AD88-485E-AEBD-2E8B0550C8C2}" destId="{090CDE0D-AB08-447F-BC14-F96D84B60864}" srcOrd="0" destOrd="0" presId="urn:microsoft.com/office/officeart/2005/8/layout/hierarchy2"/>
    <dgm:cxn modelId="{37A491F6-48E9-4831-A103-BE83E23658F0}" type="presParOf" srcId="{04D3FA36-1EA3-4708-B730-43E35DB0A903}" destId="{B62DCE92-A73D-4C35-848C-21EF43F149E9}" srcOrd="1" destOrd="0" presId="urn:microsoft.com/office/officeart/2005/8/layout/hierarchy2"/>
    <dgm:cxn modelId="{1D3CF6DB-8584-4028-AFD5-B65874A0D77B}" type="presParOf" srcId="{B62DCE92-A73D-4C35-848C-21EF43F149E9}" destId="{3A355ECB-2606-4602-A988-E5B10AD914BF}" srcOrd="0" destOrd="0" presId="urn:microsoft.com/office/officeart/2005/8/layout/hierarchy2"/>
    <dgm:cxn modelId="{EB57DA1C-48E8-4026-9404-D11BFF1796CC}" type="presParOf" srcId="{B62DCE92-A73D-4C35-848C-21EF43F149E9}" destId="{29586584-8AE3-4D8E-9643-23BFCD5CDD44}" srcOrd="1" destOrd="0" presId="urn:microsoft.com/office/officeart/2005/8/layout/hierarchy2"/>
    <dgm:cxn modelId="{F18ECC93-F621-433D-B6FA-46C9457BF9A2}" type="presParOf" srcId="{04D3FA36-1EA3-4708-B730-43E35DB0A903}" destId="{5E3224FD-98E4-4E87-9B67-8E3355262B95}" srcOrd="2" destOrd="0" presId="urn:microsoft.com/office/officeart/2005/8/layout/hierarchy2"/>
    <dgm:cxn modelId="{01BA4368-C271-466F-825E-CE1BC6375DBA}" type="presParOf" srcId="{5E3224FD-98E4-4E87-9B67-8E3355262B95}" destId="{1867DEA5-8186-4FF1-9FC2-38E994A2720E}" srcOrd="0" destOrd="0" presId="urn:microsoft.com/office/officeart/2005/8/layout/hierarchy2"/>
    <dgm:cxn modelId="{1B0B4BA3-FC03-4DD7-BBCF-24A1A2BDFCF0}" type="presParOf" srcId="{04D3FA36-1EA3-4708-B730-43E35DB0A903}" destId="{A0F1A1DD-86A4-4804-B272-9FB7570D66B9}" srcOrd="3" destOrd="0" presId="urn:microsoft.com/office/officeart/2005/8/layout/hierarchy2"/>
    <dgm:cxn modelId="{ADDBCB42-4CE2-413E-B602-EFAC4C0A6698}" type="presParOf" srcId="{A0F1A1DD-86A4-4804-B272-9FB7570D66B9}" destId="{498C06F9-34C3-4240-B6A3-FE178BE7F09F}" srcOrd="0" destOrd="0" presId="urn:microsoft.com/office/officeart/2005/8/layout/hierarchy2"/>
    <dgm:cxn modelId="{1C4392BD-4561-49F4-ABAF-CB78B0427C7C}" type="presParOf" srcId="{A0F1A1DD-86A4-4804-B272-9FB7570D66B9}" destId="{D286994C-4129-4288-B36A-1071107B01FC}" srcOrd="1" destOrd="0" presId="urn:microsoft.com/office/officeart/2005/8/layout/hierarchy2"/>
    <dgm:cxn modelId="{77FD4B0A-4C6F-4E9B-AD99-AC0D4261033C}" type="presParOf" srcId="{04D3FA36-1EA3-4708-B730-43E35DB0A903}" destId="{33152EFD-81F5-45C0-8653-49E6EC424E10}" srcOrd="4" destOrd="0" presId="urn:microsoft.com/office/officeart/2005/8/layout/hierarchy2"/>
    <dgm:cxn modelId="{9C6AF0C6-12F9-4E87-A152-546A33CBEA9C}" type="presParOf" srcId="{33152EFD-81F5-45C0-8653-49E6EC424E10}" destId="{08AC4F10-2BF9-4D4D-B644-5D76DDB80775}" srcOrd="0" destOrd="0" presId="urn:microsoft.com/office/officeart/2005/8/layout/hierarchy2"/>
    <dgm:cxn modelId="{30115D9F-C614-424C-9B4C-17C2398481C4}" type="presParOf" srcId="{04D3FA36-1EA3-4708-B730-43E35DB0A903}" destId="{8BED8F68-CFF7-4B77-AEA0-8BEE2BDC22F7}" srcOrd="5" destOrd="0" presId="urn:microsoft.com/office/officeart/2005/8/layout/hierarchy2"/>
    <dgm:cxn modelId="{D5BF5D9E-151A-48B3-881D-09E615E46C62}" type="presParOf" srcId="{8BED8F68-CFF7-4B77-AEA0-8BEE2BDC22F7}" destId="{D789C64D-9196-4F0F-A5A4-3A393B82A96C}" srcOrd="0" destOrd="0" presId="urn:microsoft.com/office/officeart/2005/8/layout/hierarchy2"/>
    <dgm:cxn modelId="{FC705653-CFF7-4BDF-8ECA-4455B2658504}" type="presParOf" srcId="{8BED8F68-CFF7-4B77-AEA0-8BEE2BDC22F7}" destId="{65BD6C22-CE94-4E1C-81D3-27FE620A2B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C84D4-D043-47B8-B618-B4D9182E463F}">
      <dsp:nvSpPr>
        <dsp:cNvPr id="0" name=""/>
        <dsp:cNvSpPr/>
      </dsp:nvSpPr>
      <dsp:spPr>
        <a:xfrm>
          <a:off x="0" y="1371605"/>
          <a:ext cx="2460625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Cây thông</a:t>
          </a:r>
          <a:endParaRPr lang="en-US" sz="3500" kern="1200"/>
        </a:p>
      </dsp:txBody>
      <dsp:txXfrm>
        <a:off x="36035" y="1407640"/>
        <a:ext cx="2388555" cy="1158242"/>
      </dsp:txXfrm>
    </dsp:sp>
    <dsp:sp modelId="{13F4D341-AD88-485E-AEBD-2E8B0550C8C2}">
      <dsp:nvSpPr>
        <dsp:cNvPr id="0" name=""/>
        <dsp:cNvSpPr/>
      </dsp:nvSpPr>
      <dsp:spPr>
        <a:xfrm rot="18569191">
          <a:off x="2137548" y="1274704"/>
          <a:ext cx="17746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74639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80502" y="1257585"/>
        <a:ext cx="88731" cy="88731"/>
      </dsp:txXfrm>
    </dsp:sp>
    <dsp:sp modelId="{3A355ECB-2606-4602-A988-E5B10AD914BF}">
      <dsp:nvSpPr>
        <dsp:cNvPr id="0" name=""/>
        <dsp:cNvSpPr/>
      </dsp:nvSpPr>
      <dsp:spPr>
        <a:xfrm>
          <a:off x="3589112" y="1984"/>
          <a:ext cx="4496250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Cơ quan sinh dưỡng của cây thông</a:t>
          </a:r>
          <a:endParaRPr lang="en-US" sz="3600" kern="1200"/>
        </a:p>
      </dsp:txBody>
      <dsp:txXfrm>
        <a:off x="3625147" y="38019"/>
        <a:ext cx="4424180" cy="1158242"/>
      </dsp:txXfrm>
    </dsp:sp>
    <dsp:sp modelId="{5E3224FD-98E4-4E87-9B67-8E3355262B95}">
      <dsp:nvSpPr>
        <dsp:cNvPr id="0" name=""/>
        <dsp:cNvSpPr/>
      </dsp:nvSpPr>
      <dsp:spPr>
        <a:xfrm rot="137738">
          <a:off x="2460171" y="1982134"/>
          <a:ext cx="112939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29393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96633" y="1981145"/>
        <a:ext cx="56469" cy="56469"/>
      </dsp:txXfrm>
    </dsp:sp>
    <dsp:sp modelId="{498C06F9-34C3-4240-B6A3-FE178BE7F09F}">
      <dsp:nvSpPr>
        <dsp:cNvPr id="0" name=""/>
        <dsp:cNvSpPr/>
      </dsp:nvSpPr>
      <dsp:spPr>
        <a:xfrm>
          <a:off x="3589112" y="1416843"/>
          <a:ext cx="3766011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Cơ quan sinh sản(nón)</a:t>
          </a:r>
          <a:endParaRPr lang="en-US" sz="3500" kern="1200"/>
        </a:p>
      </dsp:txBody>
      <dsp:txXfrm>
        <a:off x="3625147" y="1452878"/>
        <a:ext cx="3693941" cy="1158242"/>
      </dsp:txXfrm>
    </dsp:sp>
    <dsp:sp modelId="{33152EFD-81F5-45C0-8653-49E6EC424E10}">
      <dsp:nvSpPr>
        <dsp:cNvPr id="0" name=""/>
        <dsp:cNvSpPr/>
      </dsp:nvSpPr>
      <dsp:spPr>
        <a:xfrm rot="3138007">
          <a:off x="2102186" y="2689564"/>
          <a:ext cx="184536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64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78734" y="2670676"/>
        <a:ext cx="92268" cy="92268"/>
      </dsp:txXfrm>
    </dsp:sp>
    <dsp:sp modelId="{D789C64D-9196-4F0F-A5A4-3A393B82A96C}">
      <dsp:nvSpPr>
        <dsp:cNvPr id="0" name=""/>
        <dsp:cNvSpPr/>
      </dsp:nvSpPr>
      <dsp:spPr>
        <a:xfrm>
          <a:off x="3589112" y="2831703"/>
          <a:ext cx="3554643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Giá trị của Hạt trần</a:t>
          </a:r>
          <a:endParaRPr lang="en-US" sz="3500" kern="1200"/>
        </a:p>
      </dsp:txBody>
      <dsp:txXfrm>
        <a:off x="3625147" y="2867738"/>
        <a:ext cx="3482573" cy="1158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E6266-4260-4C4C-ADD1-917979173CF6}" type="datetimeFigureOut">
              <a:rPr lang="en-US" smtClean="0"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81193-E846-436A-A520-2CC115E52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U LIEU PHUC HOI\D\GIAO AN SINH 6\hinh anh bai hat tran\cây thô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06486" y="5715000"/>
            <a:ext cx="6237514" cy="1143000"/>
          </a:xfr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i="1" smtClean="0">
                <a:solidFill>
                  <a:srgbClr val="FFFF00"/>
                </a:solidFill>
                <a:latin typeface="Palatino Linotype" pitchFamily="18" charset="0"/>
              </a:rPr>
              <a:t>Lê Thị Dễm Hồng</a:t>
            </a:r>
          </a:p>
          <a:p>
            <a:pPr eaLnBrk="1" hangingPunct="1"/>
            <a:r>
              <a:rPr lang="en-US" sz="2800" i="1" smtClean="0">
                <a:solidFill>
                  <a:srgbClr val="FFFF00"/>
                </a:solidFill>
                <a:latin typeface="Palatino Linotype" pitchFamily="18" charset="0"/>
              </a:rPr>
              <a:t>Giáo viên trường THCS Trần Quốc Tuấn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886" y="0"/>
            <a:ext cx="3265714" cy="6934200"/>
          </a:xfrm>
          <a:noFill/>
          <a:ln w="25400">
            <a:noFill/>
          </a:ln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6600" i="1" smtClean="0">
                <a:solidFill>
                  <a:srgbClr val="FF0000"/>
                </a:solidFill>
              </a:rPr>
              <a:t>Bài 40: </a:t>
            </a:r>
            <a:br>
              <a:rPr lang="en-US" sz="6600" i="1" smtClean="0">
                <a:solidFill>
                  <a:srgbClr val="FF0000"/>
                </a:solidFill>
              </a:rPr>
            </a:br>
            <a:r>
              <a:rPr lang="en-US" sz="6600" i="1" smtClean="0">
                <a:solidFill>
                  <a:srgbClr val="FF0000"/>
                </a:solidFill>
              </a:rPr>
              <a:t>Hạt trần-</a:t>
            </a:r>
            <a:br>
              <a:rPr lang="en-US" sz="6600" i="1" smtClean="0">
                <a:solidFill>
                  <a:srgbClr val="FF0000"/>
                </a:solidFill>
              </a:rPr>
            </a:br>
            <a:r>
              <a:rPr lang="en-US" sz="6600" i="1" smtClean="0">
                <a:solidFill>
                  <a:srgbClr val="FF0000"/>
                </a:solidFill>
              </a:rPr>
              <a:t> Cây THÔNG</a:t>
            </a:r>
            <a:endParaRPr lang="en-US" sz="6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pic>
        <p:nvPicPr>
          <p:cNvPr id="5" name="Picture 3" descr="thon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765052"/>
            <a:ext cx="3200400" cy="2192119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on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t="45833" r="64803" b="16667"/>
          <a:stretch>
            <a:fillRect/>
          </a:stretch>
        </p:blipFill>
        <p:spPr bwMode="auto">
          <a:xfrm>
            <a:off x="228600" y="4405312"/>
            <a:ext cx="2222500" cy="23002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hong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52600"/>
            <a:ext cx="2155825" cy="216884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0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39172" r="55452" b="23395"/>
          <a:stretch>
            <a:fillRect/>
          </a:stretch>
        </p:blipFill>
        <p:spPr bwMode="auto">
          <a:xfrm>
            <a:off x="2671763" y="1981199"/>
            <a:ext cx="2976562" cy="4600575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918884"/>
            <a:ext cx="4724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Cơ quan sinh sản(nón)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38" y="4098503"/>
            <a:ext cx="3302000" cy="2571238"/>
          </a:xfrm>
          <a:prstGeom prst="rect">
            <a:avLst/>
          </a:prstGeom>
        </p:spPr>
      </p:pic>
      <p:pic>
        <p:nvPicPr>
          <p:cNvPr id="12" name="Picture 6" descr="IMAGE0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39172" r="55452" b="23395"/>
          <a:stretch>
            <a:fillRect/>
          </a:stretch>
        </p:blipFill>
        <p:spPr bwMode="auto">
          <a:xfrm>
            <a:off x="1828334" y="1537449"/>
            <a:ext cx="4074647" cy="5405717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4724400" y="3124201"/>
            <a:ext cx="1905000" cy="974302"/>
          </a:xfrm>
          <a:prstGeom prst="straightConnector1">
            <a:avLst/>
          </a:prstGeom>
          <a:ln w="508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0" y="2514599"/>
            <a:ext cx="2057400" cy="14068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Cụm nón đực</a:t>
            </a: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60044" y="4599711"/>
            <a:ext cx="2045494" cy="955745"/>
          </a:xfrm>
          <a:prstGeom prst="straightConnector1">
            <a:avLst/>
          </a:prstGeom>
          <a:ln w="508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05538" y="4142510"/>
            <a:ext cx="2481262" cy="1066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 cái</a:t>
            </a: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>
            <a:off x="1339850" y="5168153"/>
            <a:ext cx="7575549" cy="1523926"/>
          </a:xfrm>
          <a:prstGeom prst="cloudCallout">
            <a:avLst>
              <a:gd name="adj1" fmla="val -39699"/>
              <a:gd name="adj2" fmla="val -71157"/>
            </a:avLst>
          </a:prstGeom>
          <a:solidFill>
            <a:srgbClr val="FDF3C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Quan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sát và nêu đặc điểm bên ngoài của nón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đực và nón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cái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 animBg="1"/>
      <p:bldP spid="17" grpId="0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8134" y="2057400"/>
            <a:ext cx="7311466" cy="29000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</a:rPr>
              <a:t>Nón đực :  + Nhỏ, màu vàng</a:t>
            </a:r>
          </a:p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</a:rPr>
              <a:t>                    + Mọc thành cụm </a:t>
            </a:r>
          </a:p>
          <a:p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</a:rPr>
              <a:t>- Nón cái : + Lớn, màu nâu sẫm</a:t>
            </a:r>
          </a:p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</a:rPr>
              <a:t>                    + Mọc riêng lẻ</a:t>
            </a:r>
          </a:p>
          <a:p>
            <a:pPr marL="285750" indent="-285750">
              <a:buFontTx/>
              <a:buChar char="-"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918884"/>
            <a:ext cx="4724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Cơ quan sinh sản(nón)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18884"/>
            <a:ext cx="4724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Cơ quan sinh sản(nón)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45260" y="5280145"/>
            <a:ext cx="1463222" cy="2633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Nón đực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435538" y="5359314"/>
            <a:ext cx="1390060" cy="3292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Nón cái</a:t>
            </a:r>
          </a:p>
        </p:txBody>
      </p: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4759690" y="1417741"/>
            <a:ext cx="3786893" cy="3621525"/>
            <a:chOff x="1837" y="663"/>
            <a:chExt cx="1935" cy="1979"/>
          </a:xfrm>
        </p:grpSpPr>
        <p:pic>
          <p:nvPicPr>
            <p:cNvPr id="28" name="Picture 18" descr="non1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63"/>
              <a:ext cx="1769" cy="1979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3606" y="2198"/>
              <a:ext cx="16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3606" y="1509"/>
              <a:ext cx="16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3606" y="1835"/>
              <a:ext cx="16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</p:grp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8192906" y="3230768"/>
            <a:ext cx="951094" cy="395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No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ãn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8471079" y="1911515"/>
            <a:ext cx="672921" cy="9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ảy (lá noãn)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7603793" y="4806676"/>
            <a:ext cx="1326040" cy="4734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Tr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ục nón</a:t>
            </a:r>
          </a:p>
        </p:txBody>
      </p: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777039" y="1545430"/>
            <a:ext cx="3237379" cy="3555679"/>
            <a:chOff x="930" y="1706"/>
            <a:chExt cx="1133" cy="1678"/>
          </a:xfrm>
        </p:grpSpPr>
        <p:pic>
          <p:nvPicPr>
            <p:cNvPr id="36" name="Picture 27" descr="no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706"/>
              <a:ext cx="1043" cy="1678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1927" y="2350"/>
              <a:ext cx="9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1940" y="1797"/>
              <a:ext cx="9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1973" y="2976"/>
              <a:ext cx="9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3</a:t>
              </a:r>
            </a:p>
          </p:txBody>
        </p:sp>
      </p:grp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3334837" y="1540721"/>
            <a:ext cx="1170577" cy="395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Vảy (nhị)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3191124" y="2867783"/>
            <a:ext cx="1243739" cy="4609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Tr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ục nón</a:t>
            </a: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3463277" y="4143275"/>
            <a:ext cx="1316900" cy="4609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úi phấn</a:t>
            </a:r>
          </a:p>
        </p:txBody>
      </p:sp>
      <p:sp>
        <p:nvSpPr>
          <p:cNvPr id="43" name="AutoShape 36"/>
          <p:cNvSpPr>
            <a:spLocks noChangeArrowheads="1"/>
          </p:cNvSpPr>
          <p:nvPr/>
        </p:nvSpPr>
        <p:spPr bwMode="auto">
          <a:xfrm>
            <a:off x="668919" y="5280145"/>
            <a:ext cx="7575549" cy="1523926"/>
          </a:xfrm>
          <a:prstGeom prst="cloudCallout">
            <a:avLst>
              <a:gd name="adj1" fmla="val -39699"/>
              <a:gd name="adj2" fmla="val -71157"/>
            </a:avLst>
          </a:prstGeom>
          <a:solidFill>
            <a:srgbClr val="FDF3C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Quan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sát và nêu sự khác biệt cơ bản nhất của nón đực, nón cái? 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0380" y="2564792"/>
            <a:ext cx="8138619" cy="1727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 đực có túi phấn, trong chứa hạt phấn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 cái có noãn  nằm trong lá noãn hở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>
            <a:endCxn id="32" idx="1"/>
          </p:cNvCxnSpPr>
          <p:nvPr/>
        </p:nvCxnSpPr>
        <p:spPr>
          <a:xfrm flipV="1">
            <a:off x="7096346" y="3428306"/>
            <a:ext cx="1096560" cy="26592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669889" y="2667000"/>
            <a:ext cx="714259" cy="65175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15987" y="4373736"/>
            <a:ext cx="1160719" cy="4329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7" idx="1"/>
          </p:cNvCxnSpPr>
          <p:nvPr/>
        </p:nvCxnSpPr>
        <p:spPr>
          <a:xfrm flipV="1">
            <a:off x="2273672" y="3028729"/>
            <a:ext cx="1352146" cy="915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456225" y="1990081"/>
            <a:ext cx="228573" cy="36809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2" idx="1"/>
          </p:cNvCxnSpPr>
          <p:nvPr/>
        </p:nvCxnSpPr>
        <p:spPr>
          <a:xfrm flipV="1">
            <a:off x="2838255" y="4373736"/>
            <a:ext cx="625022" cy="4576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 animBg="1"/>
      <p:bldP spid="25" grpId="1" animBg="1"/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18884"/>
            <a:ext cx="4724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Cơ quan sinh sản(nón)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169987" y="1676400"/>
            <a:ext cx="7413626" cy="80682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Quá trình sinh sản của cây thông</a:t>
            </a: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0329" y="3258671"/>
            <a:ext cx="11430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Cây thông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905000" y="2667000"/>
            <a:ext cx="10668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Nón đực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454400" y="2667000"/>
            <a:ext cx="10668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Túi phấn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003800" y="2667000"/>
            <a:ext cx="10668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Hạt phấn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53200" y="2667000"/>
            <a:ext cx="10668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Tinh trùng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305800" y="4222750"/>
            <a:ext cx="8382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Hợp tử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905000" y="4267200"/>
            <a:ext cx="10668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Nón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cái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003800" y="4267200"/>
            <a:ext cx="10668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Noãn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553200" y="4267200"/>
            <a:ext cx="1066800" cy="914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Noãn cầu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019800" y="6096000"/>
            <a:ext cx="1066800" cy="779929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Hạt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048000" y="3124200"/>
            <a:ext cx="3810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587875" y="3124200"/>
            <a:ext cx="3810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6143625" y="3124200"/>
            <a:ext cx="3810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140450" y="4724400"/>
            <a:ext cx="3810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1295400" y="3048000"/>
            <a:ext cx="595313" cy="1673225"/>
            <a:chOff x="787" y="1344"/>
            <a:chExt cx="375" cy="1054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960" y="1364"/>
              <a:ext cx="202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960" y="2372"/>
              <a:ext cx="202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960" y="1344"/>
              <a:ext cx="0" cy="1054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787" y="1872"/>
              <a:ext cx="173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690563" y="4394200"/>
            <a:ext cx="5283200" cy="2174875"/>
            <a:chOff x="387" y="2192"/>
            <a:chExt cx="3328" cy="1370"/>
          </a:xfrm>
        </p:grpSpPr>
        <p:sp>
          <p:nvSpPr>
            <p:cNvPr id="32" name="Line 28"/>
            <p:cNvSpPr>
              <a:spLocks noChangeShapeType="1"/>
            </p:cNvSpPr>
            <p:nvPr/>
          </p:nvSpPr>
          <p:spPr bwMode="auto">
            <a:xfrm rot="5400000" flipH="1">
              <a:off x="-281" y="2877"/>
              <a:ext cx="1370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87" y="3552"/>
              <a:ext cx="3328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0"/>
          <p:cNvGrpSpPr>
            <a:grpSpLocks/>
          </p:cNvGrpSpPr>
          <p:nvPr/>
        </p:nvGrpSpPr>
        <p:grpSpPr bwMode="auto">
          <a:xfrm>
            <a:off x="7131050" y="5181600"/>
            <a:ext cx="1663700" cy="1371600"/>
            <a:chOff x="4444" y="2247"/>
            <a:chExt cx="1048" cy="1305"/>
          </a:xfrm>
        </p:grpSpPr>
        <p:sp>
          <p:nvSpPr>
            <p:cNvPr id="35" name="Line 31"/>
            <p:cNvSpPr>
              <a:spLocks noChangeShapeType="1"/>
            </p:cNvSpPr>
            <p:nvPr/>
          </p:nvSpPr>
          <p:spPr bwMode="auto">
            <a:xfrm rot="16200000" flipH="1">
              <a:off x="4824" y="2895"/>
              <a:ext cx="12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4444" y="3552"/>
              <a:ext cx="1048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1676400" y="6096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Nảy mầm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429000" y="42672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Lá noãn hở</a:t>
            </a: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3006725" y="4724400"/>
            <a:ext cx="3810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562475" y="4724400"/>
            <a:ext cx="3810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2" name="Straight Connector 41"/>
          <p:cNvCxnSpPr>
            <a:stCxn id="16" idx="3"/>
          </p:cNvCxnSpPr>
          <p:nvPr/>
        </p:nvCxnSpPr>
        <p:spPr>
          <a:xfrm>
            <a:off x="7620000" y="3124200"/>
            <a:ext cx="908050" cy="760412"/>
          </a:xfrm>
          <a:prstGeom prst="line">
            <a:avLst/>
          </a:prstGeom>
          <a:ln w="76200" cmpd="sng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3"/>
          </p:cNvCxnSpPr>
          <p:nvPr/>
        </p:nvCxnSpPr>
        <p:spPr>
          <a:xfrm flipV="1">
            <a:off x="7620000" y="3886200"/>
            <a:ext cx="908050" cy="838200"/>
          </a:xfrm>
          <a:prstGeom prst="line">
            <a:avLst/>
          </a:prstGeom>
          <a:ln w="76200" cmpd="sng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H="1">
            <a:off x="8510494" y="3903756"/>
            <a:ext cx="336550" cy="301438"/>
          </a:xfrm>
          <a:prstGeom prst="bentConnector3">
            <a:avLst>
              <a:gd name="adj1" fmla="val -8602"/>
            </a:avLst>
          </a:prstGeom>
          <a:ln w="76200" cmpd="sng">
            <a:solidFill>
              <a:srgbClr val="0078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7" grpId="0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18884"/>
            <a:ext cx="4724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Cơ quan sinh sản (nón)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399" y="2514600"/>
            <a:ext cx="6432177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mpd="sng">
            <a:solidFill>
              <a:srgbClr val="0078D2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 sản bằng hạt.</a:t>
            </a:r>
          </a:p>
          <a:p>
            <a:pPr marL="457200" indent="-45720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 được hình thành sau quá trình thụ tinh</a:t>
            </a:r>
          </a:p>
          <a:p>
            <a:pPr marL="457200" indent="-45720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Hạt nằm trên các lá noãn hở (hạt trần).</a:t>
            </a:r>
          </a:p>
          <a:p>
            <a:pPr marL="457200" indent="-4572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hông chưa có hoa, quả thật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61365" y="1893796"/>
            <a:ext cx="1676400" cy="1913966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y thong trong sa 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390775" cy="38862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mage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52400"/>
            <a:ext cx="2713038" cy="31242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04800" y="2743200"/>
            <a:ext cx="2743200" cy="3886200"/>
            <a:chOff x="3936" y="1680"/>
            <a:chExt cx="1632" cy="2640"/>
          </a:xfrm>
        </p:grpSpPr>
        <p:pic>
          <p:nvPicPr>
            <p:cNvPr id="9" name="Picture 5" descr="hoang d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3" t="3531" r="19444" b="10417"/>
            <a:stretch>
              <a:fillRect/>
            </a:stretch>
          </p:blipFill>
          <p:spPr bwMode="auto">
            <a:xfrm>
              <a:off x="3936" y="1692"/>
              <a:ext cx="1632" cy="262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oang dan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5AE9C"/>
                </a:clrFrom>
                <a:clrTo>
                  <a:srgbClr val="B5AE9C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" y="1680"/>
              <a:ext cx="584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 descr="kim gia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5825"/>
            <a:ext cx="3276600" cy="320357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00400" y="1219200"/>
            <a:ext cx="2667000" cy="8382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ây lấy gỗ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8272"/>
            <a:ext cx="4724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Giá trị của cây hạt trần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286500" y="3033713"/>
            <a:ext cx="2743200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990000"/>
                </a:solidFill>
                <a:latin typeface="Times New Roman" pitchFamily="18" charset="0"/>
              </a:rPr>
              <a:t>Thông ba lá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186113" y="6448425"/>
            <a:ext cx="2438400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990000"/>
                </a:solidFill>
                <a:latin typeface="Times New Roman" pitchFamily="18" charset="0"/>
              </a:rPr>
              <a:t>Th</a:t>
            </a:r>
            <a:r>
              <a:rPr lang="en-US" sz="2000" b="1">
                <a:solidFill>
                  <a:srgbClr val="990000"/>
                </a:solidFill>
                <a:latin typeface="Times New Roman" pitchFamily="18" charset="0"/>
              </a:rPr>
              <a:t>ông trong sa mạc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10250" y="6448425"/>
            <a:ext cx="3248025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Kim giao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38138" y="6448425"/>
            <a:ext cx="2590800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990000"/>
                </a:solidFill>
                <a:latin typeface="Times New Roman" pitchFamily="18" charset="0"/>
              </a:rPr>
              <a:t>Hoàng đàn</a:t>
            </a:r>
          </a:p>
        </p:txBody>
      </p:sp>
    </p:spTree>
    <p:extLst>
      <p:ext uri="{BB962C8B-B14F-4D97-AF65-F5344CB8AC3E}">
        <p14:creationId xmlns:p14="http://schemas.microsoft.com/office/powerpoint/2010/main" val="21510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an tu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6000" r="19000" b="19333"/>
          <a:stretch>
            <a:fillRect/>
          </a:stretch>
        </p:blipFill>
        <p:spPr bwMode="auto">
          <a:xfrm>
            <a:off x="228600" y="3352800"/>
            <a:ext cx="4572000" cy="32813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rac bach di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2858" r="9572" b="11255"/>
          <a:stretch>
            <a:fillRect/>
          </a:stretch>
        </p:blipFill>
        <p:spPr bwMode="auto">
          <a:xfrm>
            <a:off x="3371850" y="152400"/>
            <a:ext cx="2286000" cy="3048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ch 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8736" b="7408"/>
          <a:stretch>
            <a:fillRect/>
          </a:stretch>
        </p:blipFill>
        <p:spPr bwMode="auto">
          <a:xfrm>
            <a:off x="5819775" y="1905000"/>
            <a:ext cx="3168650" cy="48006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hien tu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048000" cy="3048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91200" y="381000"/>
            <a:ext cx="3276600" cy="6858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ây làm cảnh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8600" y="2819400"/>
            <a:ext cx="2971800" cy="381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ên tuế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7175" y="6362700"/>
            <a:ext cx="4572000" cy="381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ạn tuế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867400" y="6324600"/>
            <a:ext cx="3048000" cy="381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ách tán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352800" y="2819400"/>
            <a:ext cx="2286000" cy="381000"/>
          </a:xfrm>
          <a:prstGeom prst="rect">
            <a:avLst/>
          </a:prstGeom>
          <a:gradFill rotWithShape="1">
            <a:gsLst>
              <a:gs pos="0">
                <a:srgbClr val="B3F200"/>
              </a:gs>
              <a:gs pos="50000">
                <a:schemeClr val="bg1"/>
              </a:gs>
              <a:gs pos="100000">
                <a:srgbClr val="B3F200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Tr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ắc bách diệp</a:t>
            </a:r>
          </a:p>
        </p:txBody>
      </p:sp>
    </p:spTree>
    <p:extLst>
      <p:ext uri="{BB962C8B-B14F-4D97-AF65-F5344CB8AC3E}">
        <p14:creationId xmlns:p14="http://schemas.microsoft.com/office/powerpoint/2010/main" val="34109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U LIEU PHUC HOI\D\GIAO AN SINH 6\hinh anh bai hat tran\cây thông đo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2" y="609600"/>
            <a:ext cx="42358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2682" y="152400"/>
            <a:ext cx="4370294" cy="472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Tên loài: Thông đỏ lá dài. (Sam hạt đỏ lá dài)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 Tên la tinh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Taxus wallichiana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Zucc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 Thông đỏ(</a:t>
            </a:r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Taxaceae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>
              <a:buFontTx/>
              <a:buChar char="-"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Thông (</a:t>
            </a:r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Pinales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Thông (</a:t>
            </a:r>
            <a:r>
              <a:rPr lang="en-US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Pinopsida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Ngành Hạt trần(Pinophyta)</a:t>
            </a:r>
          </a:p>
          <a:p>
            <a:pPr marL="342900" indent="-342900">
              <a:buFontTx/>
              <a:buChar char="-"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 Nguy cấp- cần bảo vệ</a:t>
            </a:r>
          </a:p>
          <a:p>
            <a:endParaRPr lang="en-US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282" y="5105400"/>
            <a:ext cx="8686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Thành phần hóa học:</a:t>
            </a:r>
            <a:r>
              <a:rPr lang="en-US"/>
              <a:t> Hạt chứa 60% dầu béo hoặc hơn.</a:t>
            </a:r>
          </a:p>
          <a:p>
            <a:r>
              <a:rPr lang="en-US" b="1"/>
              <a:t>Tính vị, tác dụng:</a:t>
            </a:r>
            <a:r>
              <a:rPr lang="en-US"/>
              <a:t> Hạt có tác dụng tiêu thực, sát hồi trùng, lá có tác dụng sát trùng, chống ngứa.</a:t>
            </a:r>
          </a:p>
          <a:p>
            <a:r>
              <a:rPr lang="en-US" b="1"/>
              <a:t>Công dụng, chỉ định và phối hợp: </a:t>
            </a:r>
            <a:r>
              <a:rPr lang="en-US"/>
              <a:t>Ở Trung Quốc, hạt cây được dùng trị ăn uống không tiêu và bệnh giun đũa. Lá được dùng trị bệnh ngoài da.</a:t>
            </a:r>
          </a:p>
        </p:txBody>
      </p:sp>
    </p:spTree>
    <p:extLst>
      <p:ext uri="{BB962C8B-B14F-4D97-AF65-F5344CB8AC3E}">
        <p14:creationId xmlns:p14="http://schemas.microsoft.com/office/powerpoint/2010/main" val="3467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47" y="1051114"/>
            <a:ext cx="4724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Giá trị của cây hạt trần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49046" y="2320094"/>
            <a:ext cx="6290142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Cho gỗ tốt và 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thơm,  lấy tinh dầu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(Thông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pơ-mu, hoàng đàn, kim giao,…)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71165" y="4369502"/>
            <a:ext cx="634253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Trồng làm cảnh</a:t>
            </a:r>
          </a:p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Trắc bách diệp, tuế, bách tán, thông tre,…)</a:t>
            </a:r>
          </a:p>
        </p:txBody>
      </p:sp>
      <p:sp>
        <p:nvSpPr>
          <p:cNvPr id="7" name="Smiley Face 6"/>
          <p:cNvSpPr/>
          <p:nvPr/>
        </p:nvSpPr>
        <p:spPr>
          <a:xfrm>
            <a:off x="381000" y="2500452"/>
            <a:ext cx="1676400" cy="1913966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7" y="1344194"/>
            <a:ext cx="1867715" cy="9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711200"/>
            <a:ext cx="178911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1135062"/>
            <a:ext cx="20161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4066381"/>
            <a:ext cx="165893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818856"/>
            <a:ext cx="1346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25143"/>
            <a:ext cx="14001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4066381"/>
            <a:ext cx="1509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3364706"/>
            <a:ext cx="18208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6" y="2642393"/>
            <a:ext cx="1079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22" y="3528218"/>
            <a:ext cx="158777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8" y="1964531"/>
            <a:ext cx="1701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73" y="2556668"/>
            <a:ext cx="15890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60" y="2104231"/>
            <a:ext cx="1447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89" y="1951831"/>
            <a:ext cx="17605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39" y="1242218"/>
            <a:ext cx="14557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48" y="1159668"/>
            <a:ext cx="164306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81" y="1741487"/>
            <a:ext cx="20955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409825"/>
            <a:ext cx="1282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11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 smtClean="0">
                <a:solidFill>
                  <a:srgbClr val="C00000"/>
                </a:solidFill>
              </a:rPr>
              <a:t>Bài 40: 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</p:spTree>
    <p:extLst>
      <p:ext uri="{BB962C8B-B14F-4D97-AF65-F5344CB8AC3E}">
        <p14:creationId xmlns:p14="http://schemas.microsoft.com/office/powerpoint/2010/main" val="21357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373" y="914400"/>
            <a:ext cx="85344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Nêu đặc điểm cấu tạo và sinh sản chứng tỏ Dương xỉ tiến hóa hơn Rêu?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1" y="3048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C00000"/>
                </a:solidFill>
              </a:rPr>
              <a:t>Kiểm tra bài cũ</a:t>
            </a:r>
            <a:endParaRPr lang="en-US" sz="280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88946"/>
              </p:ext>
            </p:extLst>
          </p:nvPr>
        </p:nvGraphicFramePr>
        <p:xfrm>
          <a:off x="533400" y="2514600"/>
          <a:ext cx="8403772" cy="3816566"/>
        </p:xfrm>
        <a:graphic>
          <a:graphicData uri="http://schemas.openxmlformats.org/drawingml/2006/table">
            <a:tbl>
              <a:tblPr/>
              <a:tblGrid>
                <a:gridCol w="3589960"/>
                <a:gridCol w="4813812"/>
              </a:tblGrid>
              <a:tr h="447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Rêu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 xỉ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88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Rễ giả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Chưa có mạch dẫn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Bào tử phát triển trực tiếp.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Rễ thật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Mạch dẫn cấu tạo đơn giản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Bào tử nảy mầm thành nguyên tản rồi mới thành cây dương xỉ con.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Cây con Phát triển tốt hơn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7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981200"/>
            <a:ext cx="6629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Học bài 39,40 làm bài kiểm tra 15 phút(trắc nghệm)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86" y="0"/>
            <a:ext cx="9133114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  <a:defRPr/>
            </a:pPr>
            <a:r>
              <a:rPr lang="en-US" sz="6600" i="1" smtClean="0">
                <a:solidFill>
                  <a:srgbClr val="FF0000"/>
                </a:solidFill>
              </a:rPr>
              <a:t>Bài 40: </a:t>
            </a:r>
            <a:br>
              <a:rPr lang="en-US" sz="6600" i="1" smtClean="0">
                <a:solidFill>
                  <a:srgbClr val="FF0000"/>
                </a:solidFill>
              </a:rPr>
            </a:br>
            <a:r>
              <a:rPr lang="en-US" sz="6600" i="1" smtClean="0">
                <a:solidFill>
                  <a:srgbClr val="FF0000"/>
                </a:solidFill>
              </a:rPr>
              <a:t>Hạt trần-Cây THÔNG</a:t>
            </a:r>
            <a:endParaRPr lang="en-US" sz="6600" i="1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5010347"/>
              </p:ext>
            </p:extLst>
          </p:nvPr>
        </p:nvGraphicFramePr>
        <p:xfrm>
          <a:off x="609600" y="25146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9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3202" r="62537" b="9956"/>
          <a:stretch/>
        </p:blipFill>
        <p:spPr>
          <a:xfrm>
            <a:off x="193925" y="96460"/>
            <a:ext cx="3937199" cy="6761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r="42435" b="-2494"/>
          <a:stretch/>
        </p:blipFill>
        <p:spPr>
          <a:xfrm>
            <a:off x="39302" y="381000"/>
            <a:ext cx="3950199" cy="6559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6629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Cơ quan sinh dưỡng của cây thông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45230" y="3902414"/>
            <a:ext cx="3309256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5181600"/>
            <a:ext cx="3962400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400" y="1143000"/>
            <a:ext cx="3048000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21827" y="838200"/>
            <a:ext cx="3189514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C00000"/>
                </a:solidFill>
              </a:rPr>
              <a:t>L</a:t>
            </a:r>
            <a:r>
              <a:rPr lang="en-US" sz="3600" smtClean="0">
                <a:solidFill>
                  <a:srgbClr val="C00000"/>
                </a:solidFill>
              </a:rPr>
              <a:t>á có tán nhỏ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4486" y="3532300"/>
            <a:ext cx="3037114" cy="7402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C00000"/>
                </a:solidFill>
              </a:rPr>
              <a:t>Thân gỗ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60349" y="4881282"/>
            <a:ext cx="2046514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C00000"/>
                </a:solidFill>
              </a:rPr>
              <a:t>Rễ cọc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1" y="1905000"/>
            <a:ext cx="5356411" cy="171739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smtClean="0">
                <a:latin typeface="Tahoma" pitchFamily="34" charset="0"/>
                <a:cs typeface="Tahoma" pitchFamily="34" charset="0"/>
              </a:rPr>
              <a:t>    Bạn hãy cho biết  rễ thông có đặc điểm gì?</a:t>
            </a:r>
            <a:endParaRPr lang="en-US" sz="4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1" y="3911864"/>
            <a:ext cx="50292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Rễ </a:t>
            </a:r>
            <a:r>
              <a:rPr lang="en-US" sz="6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to khỏe, mọc sâu</a:t>
            </a:r>
            <a:r>
              <a:rPr lang="en-US" sz="4400" b="1" i="1">
                <a:solidFill>
                  <a:srgbClr val="CC0000"/>
                </a:solidFill>
                <a:latin typeface="Times New Roman" pitchFamily="18" charset="0"/>
              </a:rPr>
              <a:t>.</a:t>
            </a:r>
            <a:endParaRPr lang="en-US" sz="4400" b="1" i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918884"/>
            <a:ext cx="6629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Cơ quan sinh dưỡng của cây thông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0" t="50614" r="31120" b="-9504"/>
          <a:stretch/>
        </p:blipFill>
        <p:spPr>
          <a:xfrm>
            <a:off x="121053" y="2229982"/>
            <a:ext cx="3520855" cy="44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U LIEU PHUC HOI\D\GIAO AN SINH 6\hinh anh bai hat tran\cây thô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7" t="19819" r="30980" b="-160"/>
          <a:stretch/>
        </p:blipFill>
        <p:spPr bwMode="auto">
          <a:xfrm>
            <a:off x="-26166" y="228600"/>
            <a:ext cx="398856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18884"/>
            <a:ext cx="6629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Cơ quan sinh dưỡng của cây thông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07859" y="1887098"/>
            <a:ext cx="430754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Thân cây thông thuộc loại thân gì? Màu sắc vỏ cây?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07859" y="3810000"/>
            <a:ext cx="4307541" cy="2800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Thuộc </a:t>
            </a:r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 thân </a:t>
            </a:r>
            <a: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 cao, có cành.</a:t>
            </a:r>
          </a:p>
          <a:p>
            <a: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Vỏ </a:t>
            </a:r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 có màu nâu, xù xì. </a:t>
            </a:r>
          </a:p>
        </p:txBody>
      </p:sp>
    </p:spTree>
    <p:extLst>
      <p:ext uri="{BB962C8B-B14F-4D97-AF65-F5344CB8AC3E}">
        <p14:creationId xmlns:p14="http://schemas.microsoft.com/office/powerpoint/2010/main" val="15749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18884"/>
            <a:ext cx="6629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Cơ quan sinh dưỡng của cây thông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22094" y="1452284"/>
            <a:ext cx="1463398" cy="4072036"/>
            <a:chOff x="1571965" y="781862"/>
            <a:chExt cx="1463398" cy="5591321"/>
          </a:xfrm>
        </p:grpSpPr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1661464" y="781862"/>
              <a:ext cx="815894" cy="4961171"/>
            </a:xfrm>
            <a:custGeom>
              <a:avLst/>
              <a:gdLst>
                <a:gd name="T0" fmla="*/ 8 w 392"/>
                <a:gd name="T1" fmla="*/ 2312 h 2312"/>
                <a:gd name="T2" fmla="*/ 248 w 392"/>
                <a:gd name="T3" fmla="*/ 1736 h 2312"/>
                <a:gd name="T4" fmla="*/ 296 w 392"/>
                <a:gd name="T5" fmla="*/ 1112 h 2312"/>
                <a:gd name="T6" fmla="*/ 344 w 392"/>
                <a:gd name="T7" fmla="*/ 152 h 2312"/>
                <a:gd name="T8" fmla="*/ 392 w 392"/>
                <a:gd name="T9" fmla="*/ 200 h 2312"/>
                <a:gd name="T10" fmla="*/ 344 w 392"/>
                <a:gd name="T11" fmla="*/ 872 h 2312"/>
                <a:gd name="T12" fmla="*/ 296 w 392"/>
                <a:gd name="T13" fmla="*/ 1736 h 2312"/>
                <a:gd name="T14" fmla="*/ 8 w 392"/>
                <a:gd name="T15" fmla="*/ 2312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312">
                  <a:moveTo>
                    <a:pt x="8" y="2312"/>
                  </a:moveTo>
                  <a:cubicBezTo>
                    <a:pt x="0" y="2312"/>
                    <a:pt x="200" y="1936"/>
                    <a:pt x="248" y="1736"/>
                  </a:cubicBezTo>
                  <a:cubicBezTo>
                    <a:pt x="296" y="1536"/>
                    <a:pt x="280" y="1376"/>
                    <a:pt x="296" y="1112"/>
                  </a:cubicBezTo>
                  <a:cubicBezTo>
                    <a:pt x="312" y="848"/>
                    <a:pt x="328" y="304"/>
                    <a:pt x="344" y="152"/>
                  </a:cubicBezTo>
                  <a:cubicBezTo>
                    <a:pt x="360" y="0"/>
                    <a:pt x="392" y="80"/>
                    <a:pt x="392" y="200"/>
                  </a:cubicBezTo>
                  <a:cubicBezTo>
                    <a:pt x="392" y="320"/>
                    <a:pt x="360" y="616"/>
                    <a:pt x="344" y="872"/>
                  </a:cubicBezTo>
                  <a:cubicBezTo>
                    <a:pt x="328" y="1128"/>
                    <a:pt x="352" y="1496"/>
                    <a:pt x="296" y="1736"/>
                  </a:cubicBezTo>
                  <a:cubicBezTo>
                    <a:pt x="240" y="1976"/>
                    <a:pt x="16" y="2312"/>
                    <a:pt x="8" y="2312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 rot="13443248" flipH="1">
              <a:off x="2136556" y="1092870"/>
              <a:ext cx="898807" cy="5280313"/>
            </a:xfrm>
            <a:custGeom>
              <a:avLst/>
              <a:gdLst>
                <a:gd name="T0" fmla="*/ 8 w 392"/>
                <a:gd name="T1" fmla="*/ 2312 h 2312"/>
                <a:gd name="T2" fmla="*/ 248 w 392"/>
                <a:gd name="T3" fmla="*/ 1736 h 2312"/>
                <a:gd name="T4" fmla="*/ 296 w 392"/>
                <a:gd name="T5" fmla="*/ 1112 h 2312"/>
                <a:gd name="T6" fmla="*/ 344 w 392"/>
                <a:gd name="T7" fmla="*/ 152 h 2312"/>
                <a:gd name="T8" fmla="*/ 392 w 392"/>
                <a:gd name="T9" fmla="*/ 200 h 2312"/>
                <a:gd name="T10" fmla="*/ 344 w 392"/>
                <a:gd name="T11" fmla="*/ 872 h 2312"/>
                <a:gd name="T12" fmla="*/ 296 w 392"/>
                <a:gd name="T13" fmla="*/ 1736 h 2312"/>
                <a:gd name="T14" fmla="*/ 8 w 392"/>
                <a:gd name="T15" fmla="*/ 2312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312">
                  <a:moveTo>
                    <a:pt x="8" y="2312"/>
                  </a:moveTo>
                  <a:cubicBezTo>
                    <a:pt x="0" y="2312"/>
                    <a:pt x="200" y="1936"/>
                    <a:pt x="248" y="1736"/>
                  </a:cubicBezTo>
                  <a:cubicBezTo>
                    <a:pt x="296" y="1536"/>
                    <a:pt x="280" y="1376"/>
                    <a:pt x="296" y="1112"/>
                  </a:cubicBezTo>
                  <a:cubicBezTo>
                    <a:pt x="312" y="848"/>
                    <a:pt x="328" y="304"/>
                    <a:pt x="344" y="152"/>
                  </a:cubicBezTo>
                  <a:cubicBezTo>
                    <a:pt x="360" y="0"/>
                    <a:pt x="392" y="80"/>
                    <a:pt x="392" y="200"/>
                  </a:cubicBezTo>
                  <a:cubicBezTo>
                    <a:pt x="392" y="320"/>
                    <a:pt x="360" y="616"/>
                    <a:pt x="344" y="872"/>
                  </a:cubicBezTo>
                  <a:cubicBezTo>
                    <a:pt x="328" y="1128"/>
                    <a:pt x="352" y="1496"/>
                    <a:pt x="296" y="1736"/>
                  </a:cubicBezTo>
                  <a:cubicBezTo>
                    <a:pt x="240" y="1976"/>
                    <a:pt x="16" y="2312"/>
                    <a:pt x="8" y="2312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1571965" y="5519865"/>
              <a:ext cx="387134" cy="371229"/>
            </a:xfrm>
            <a:custGeom>
              <a:avLst/>
              <a:gdLst>
                <a:gd name="T0" fmla="*/ 9 w 186"/>
                <a:gd name="T1" fmla="*/ 135 h 173"/>
                <a:gd name="T2" fmla="*/ 37 w 186"/>
                <a:gd name="T3" fmla="*/ 5 h 173"/>
                <a:gd name="T4" fmla="*/ 74 w 186"/>
                <a:gd name="T5" fmla="*/ 42 h 173"/>
                <a:gd name="T6" fmla="*/ 84 w 186"/>
                <a:gd name="T7" fmla="*/ 5 h 173"/>
                <a:gd name="T8" fmla="*/ 186 w 186"/>
                <a:gd name="T9" fmla="*/ 51 h 173"/>
                <a:gd name="T10" fmla="*/ 102 w 186"/>
                <a:gd name="T11" fmla="*/ 98 h 173"/>
                <a:gd name="T12" fmla="*/ 37 w 186"/>
                <a:gd name="T13" fmla="*/ 172 h 173"/>
                <a:gd name="T14" fmla="*/ 9 w 186"/>
                <a:gd name="T15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73">
                  <a:moveTo>
                    <a:pt x="9" y="135"/>
                  </a:moveTo>
                  <a:cubicBezTo>
                    <a:pt x="36" y="55"/>
                    <a:pt x="26" y="99"/>
                    <a:pt x="37" y="5"/>
                  </a:cubicBezTo>
                  <a:cubicBezTo>
                    <a:pt x="39" y="10"/>
                    <a:pt x="47" y="62"/>
                    <a:pt x="74" y="42"/>
                  </a:cubicBezTo>
                  <a:cubicBezTo>
                    <a:pt x="84" y="34"/>
                    <a:pt x="81" y="17"/>
                    <a:pt x="84" y="5"/>
                  </a:cubicBezTo>
                  <a:cubicBezTo>
                    <a:pt x="139" y="13"/>
                    <a:pt x="168" y="0"/>
                    <a:pt x="186" y="51"/>
                  </a:cubicBezTo>
                  <a:cubicBezTo>
                    <a:pt x="122" y="95"/>
                    <a:pt x="151" y="82"/>
                    <a:pt x="102" y="98"/>
                  </a:cubicBezTo>
                  <a:cubicBezTo>
                    <a:pt x="59" y="163"/>
                    <a:pt x="84" y="142"/>
                    <a:pt x="37" y="172"/>
                  </a:cubicBezTo>
                  <a:cubicBezTo>
                    <a:pt x="0" y="160"/>
                    <a:pt x="9" y="173"/>
                    <a:pt x="9" y="13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CC6600">
                    <a:gamma/>
                    <a:shade val="46275"/>
                    <a:invGamma/>
                  </a:srgbClr>
                </a:gs>
                <a:gs pos="100000">
                  <a:srgbClr val="CC66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00600" y="5452455"/>
            <a:ext cx="4075962" cy="119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cành thông </a:t>
            </a:r>
          </a:p>
          <a:p>
            <a:pPr algn="ctr"/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 2 lá</a:t>
            </a: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630737" y="1716088"/>
            <a:ext cx="44653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Lá thông có hình dạng, số lượng như thế nào? 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4768477" y="3601552"/>
            <a:ext cx="43021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Lá </a:t>
            </a:r>
            <a:r>
              <a:rPr lang="en-US" sz="4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 hình kim, mọc 2 -3 lá trên một cành con ngắn.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1590585"/>
            <a:ext cx="4419600" cy="514191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57518" y="5183196"/>
            <a:ext cx="1394012" cy="8689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28800" y="4495801"/>
            <a:ext cx="4953000" cy="112188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8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1" grpId="1" animBg="1"/>
      <p:bldP spid="13" grpId="0"/>
      <p:bldP spid="14" grpId="0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ong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6"/>
          <a:stretch/>
        </p:blipFill>
        <p:spPr bwMode="auto">
          <a:xfrm>
            <a:off x="31376" y="0"/>
            <a:ext cx="4603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81000"/>
            <a:ext cx="44196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rgbClr val="C00000"/>
                </a:solidFill>
              </a:rPr>
              <a:t>    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sau, trong hình những mũi tên  thể hiện điều gì?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550464"/>
            <a:ext cx="4312024" cy="40296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 có mạch dẫn:</a:t>
            </a:r>
          </a:p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dẫn truyền nước từ: Rễ 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thân 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lá.</a:t>
            </a:r>
          </a:p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Dẫn truyền chất hữu cơ  từ: Lá 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thân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rễ.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 có sự thoát hơi nước bay lên và nhả ra khí Oxi đi xuống.</a:t>
            </a:r>
          </a:p>
        </p:txBody>
      </p:sp>
    </p:spTree>
    <p:extLst>
      <p:ext uri="{BB962C8B-B14F-4D97-AF65-F5344CB8AC3E}">
        <p14:creationId xmlns:p14="http://schemas.microsoft.com/office/powerpoint/2010/main" val="9679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18884"/>
            <a:ext cx="6629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Cơ quan sinh dưỡng của cây thông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>
              <a:defRPr/>
            </a:pPr>
            <a:r>
              <a:rPr lang="en-US" sz="5400" i="1">
                <a:solidFill>
                  <a:srgbClr val="C00000"/>
                </a:solidFill>
              </a:rPr>
              <a:t>Bài 40: </a:t>
            </a:r>
            <a:r>
              <a:rPr lang="en-US" sz="5400" i="1" smtClean="0">
                <a:solidFill>
                  <a:srgbClr val="C00000"/>
                </a:solidFill>
              </a:rPr>
              <a:t>Hạt </a:t>
            </a:r>
            <a:r>
              <a:rPr lang="en-US" sz="5400" i="1">
                <a:solidFill>
                  <a:srgbClr val="C00000"/>
                </a:solidFill>
              </a:rPr>
              <a:t>trần-Cây THÔNG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2057400"/>
            <a:ext cx="6629400" cy="420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Rễ: to, khỏe, mọc sâu.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Thân: gỗ, có mạch dẫn, phân nhiều cành, vỏ ngoài màu nâu, xù xì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Lá: nhỏ, hình kim, mọc từ 2-3 lá trên một cành rất nhỏ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Thân, lá rễ có mạch dẫn phát triển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152400" y="1819835"/>
            <a:ext cx="1676400" cy="1913966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lnDef>
      <a:spPr>
        <a:ln w="38100" cmpd="sng">
          <a:solidFill>
            <a:srgbClr val="00B0F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965</TotalTime>
  <Words>766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Bài 40:  Hạt trần-  Cây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2020-04-19T16:19:10Z</dcterms:created>
  <dcterms:modified xsi:type="dcterms:W3CDTF">2020-04-22T11:09:10Z</dcterms:modified>
</cp:coreProperties>
</file>